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8"/>
  </p:notesMasterIdLst>
  <p:sldIdLst>
    <p:sldId id="256" r:id="rId2"/>
    <p:sldId id="267" r:id="rId3"/>
    <p:sldId id="473" r:id="rId4"/>
    <p:sldId id="478" r:id="rId5"/>
    <p:sldId id="474" r:id="rId6"/>
    <p:sldId id="47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03" autoAdjust="0"/>
    <p:restoredTop sz="94966"/>
  </p:normalViewPr>
  <p:slideViewPr>
    <p:cSldViewPr snapToGrid="0" snapToObjects="1">
      <p:cViewPr varScale="1">
        <p:scale>
          <a:sx n="117" d="100"/>
          <a:sy n="117" d="100"/>
        </p:scale>
        <p:origin x="7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0F5F88-FFCE-CB43-AD09-B709A030F75A}" type="doc">
      <dgm:prSet loTypeId="urn:microsoft.com/office/officeart/2005/8/layout/venn1" loCatId="" qsTypeId="urn:microsoft.com/office/officeart/2005/8/quickstyle/simple1" qsCatId="simple" csTypeId="urn:microsoft.com/office/officeart/2005/8/colors/colorful4" csCatId="colorful" phldr="1"/>
      <dgm:spPr/>
    </dgm:pt>
    <dgm:pt modelId="{3F4CA81A-30CF-9147-B364-7AEAC4910057}">
      <dgm:prSet phldrT="[Text]" custT="1"/>
      <dgm:spPr/>
      <dgm:t>
        <a:bodyPr/>
        <a:lstStyle/>
        <a:p>
          <a:endParaRPr lang="en-US" altLang="ja-JP" sz="2000" dirty="0">
            <a:solidFill>
              <a:schemeClr val="bg1"/>
            </a:solidFill>
          </a:endParaRPr>
        </a:p>
        <a:p>
          <a:r>
            <a:rPr lang="ja-JP" altLang="en-US" sz="4400">
              <a:solidFill>
                <a:schemeClr val="bg1"/>
              </a:solidFill>
            </a:rPr>
            <a:t>時裝公司</a:t>
          </a:r>
          <a:r>
            <a:rPr lang="ja-JP" altLang="en-US" sz="2000">
              <a:solidFill>
                <a:schemeClr val="bg1"/>
              </a:solidFill>
            </a:rPr>
            <a:t>
</a:t>
          </a:r>
          <a:endParaRPr lang="en-GB" sz="2000" dirty="0">
            <a:solidFill>
              <a:schemeClr val="bg1"/>
            </a:solidFill>
          </a:endParaRPr>
        </a:p>
      </dgm:t>
    </dgm:pt>
    <dgm:pt modelId="{DAE33E03-229E-5D4C-B745-983A9066829A}" type="parTrans" cxnId="{5CF7D422-ADA7-B84C-91D9-F6AED8088902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57CBA9B1-F7E7-7B43-AF52-4E0A0DF09CD5}" type="sibTrans" cxnId="{5CF7D422-ADA7-B84C-91D9-F6AED8088902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4A3F8177-E5B5-6347-95F4-D83221BF279F}">
      <dgm:prSet phldrT="[Text]"/>
      <dgm:spPr/>
      <dgm:t>
        <a:bodyPr/>
        <a:lstStyle/>
        <a:p>
          <a:r>
            <a:rPr lang="ja-JP" altLang="en-US">
              <a:solidFill>
                <a:schemeClr val="bg1"/>
              </a:solidFill>
            </a:rPr>
            <a:t>社會</a:t>
          </a:r>
          <a:endParaRPr lang="en-GB" dirty="0">
            <a:solidFill>
              <a:schemeClr val="bg1"/>
            </a:solidFill>
          </a:endParaRPr>
        </a:p>
      </dgm:t>
    </dgm:pt>
    <dgm:pt modelId="{4DC8238E-39B7-8E43-93D1-CC1D999B7D16}" type="parTrans" cxnId="{2CC3B2AF-66A4-D042-8325-D047EE6BF6A0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D64787A3-7D1D-6442-B6AA-13C8FA6DFFCA}" type="sibTrans" cxnId="{2CC3B2AF-66A4-D042-8325-D047EE6BF6A0}">
      <dgm:prSet/>
      <dgm:spPr/>
      <dgm:t>
        <a:bodyPr/>
        <a:lstStyle/>
        <a:p>
          <a:endParaRPr lang="en-GB">
            <a:solidFill>
              <a:schemeClr val="bg1"/>
            </a:solidFill>
          </a:endParaRPr>
        </a:p>
      </dgm:t>
    </dgm:pt>
    <dgm:pt modelId="{F3F0C80A-5294-7E43-B046-47BC25D2B05F}" type="pres">
      <dgm:prSet presAssocID="{720F5F88-FFCE-CB43-AD09-B709A030F75A}" presName="compositeShape" presStyleCnt="0">
        <dgm:presLayoutVars>
          <dgm:chMax val="7"/>
          <dgm:dir/>
          <dgm:resizeHandles val="exact"/>
        </dgm:presLayoutVars>
      </dgm:prSet>
      <dgm:spPr/>
    </dgm:pt>
    <dgm:pt modelId="{7E75DEF2-9418-4244-88D2-AB3AD7D6DE4D}" type="pres">
      <dgm:prSet presAssocID="{3F4CA81A-30CF-9147-B364-7AEAC4910057}" presName="circ1" presStyleLbl="vennNode1" presStyleIdx="0" presStyleCnt="2"/>
      <dgm:spPr/>
      <dgm:t>
        <a:bodyPr/>
        <a:lstStyle/>
        <a:p>
          <a:endParaRPr lang="zh-TW" altLang="en-US"/>
        </a:p>
      </dgm:t>
    </dgm:pt>
    <dgm:pt modelId="{91D58EDE-786F-E348-8BD2-65DA8C2B87C5}" type="pres">
      <dgm:prSet presAssocID="{3F4CA81A-30CF-9147-B364-7AEAC491005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B7123B6-6FDF-5F4D-B5A9-C5CBC9612A67}" type="pres">
      <dgm:prSet presAssocID="{4A3F8177-E5B5-6347-95F4-D83221BF279F}" presName="circ2" presStyleLbl="vennNode1" presStyleIdx="1" presStyleCnt="2"/>
      <dgm:spPr/>
      <dgm:t>
        <a:bodyPr/>
        <a:lstStyle/>
        <a:p>
          <a:endParaRPr lang="zh-TW" altLang="en-US"/>
        </a:p>
      </dgm:t>
    </dgm:pt>
    <dgm:pt modelId="{82CF0136-2457-D644-A787-8E4582E866CD}" type="pres">
      <dgm:prSet presAssocID="{4A3F8177-E5B5-6347-95F4-D83221BF279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CF7D422-ADA7-B84C-91D9-F6AED8088902}" srcId="{720F5F88-FFCE-CB43-AD09-B709A030F75A}" destId="{3F4CA81A-30CF-9147-B364-7AEAC4910057}" srcOrd="0" destOrd="0" parTransId="{DAE33E03-229E-5D4C-B745-983A9066829A}" sibTransId="{57CBA9B1-F7E7-7B43-AF52-4E0A0DF09CD5}"/>
    <dgm:cxn modelId="{C22EA0F0-CD82-B445-8967-AC2E8DFB0CC9}" type="presOf" srcId="{720F5F88-FFCE-CB43-AD09-B709A030F75A}" destId="{F3F0C80A-5294-7E43-B046-47BC25D2B05F}" srcOrd="0" destOrd="0" presId="urn:microsoft.com/office/officeart/2005/8/layout/venn1"/>
    <dgm:cxn modelId="{632D3294-1B58-5848-B6A6-EC4DD04CEDB1}" type="presOf" srcId="{3F4CA81A-30CF-9147-B364-7AEAC4910057}" destId="{7E75DEF2-9418-4244-88D2-AB3AD7D6DE4D}" srcOrd="0" destOrd="0" presId="urn:microsoft.com/office/officeart/2005/8/layout/venn1"/>
    <dgm:cxn modelId="{10BCE7D5-4AE1-794C-818E-EAA9125D263C}" type="presOf" srcId="{3F4CA81A-30CF-9147-B364-7AEAC4910057}" destId="{91D58EDE-786F-E348-8BD2-65DA8C2B87C5}" srcOrd="1" destOrd="0" presId="urn:microsoft.com/office/officeart/2005/8/layout/venn1"/>
    <dgm:cxn modelId="{2CC3B2AF-66A4-D042-8325-D047EE6BF6A0}" srcId="{720F5F88-FFCE-CB43-AD09-B709A030F75A}" destId="{4A3F8177-E5B5-6347-95F4-D83221BF279F}" srcOrd="1" destOrd="0" parTransId="{4DC8238E-39B7-8E43-93D1-CC1D999B7D16}" sibTransId="{D64787A3-7D1D-6442-B6AA-13C8FA6DFFCA}"/>
    <dgm:cxn modelId="{E7788575-B682-3845-8BE5-D21CA824DA3A}" type="presOf" srcId="{4A3F8177-E5B5-6347-95F4-D83221BF279F}" destId="{82CF0136-2457-D644-A787-8E4582E866CD}" srcOrd="1" destOrd="0" presId="urn:microsoft.com/office/officeart/2005/8/layout/venn1"/>
    <dgm:cxn modelId="{2C19C8BB-9E41-5643-950C-DAEFA067359E}" type="presOf" srcId="{4A3F8177-E5B5-6347-95F4-D83221BF279F}" destId="{FB7123B6-6FDF-5F4D-B5A9-C5CBC9612A67}" srcOrd="0" destOrd="0" presId="urn:microsoft.com/office/officeart/2005/8/layout/venn1"/>
    <dgm:cxn modelId="{1B6EA479-A39A-5A48-932A-948D76168223}" type="presParOf" srcId="{F3F0C80A-5294-7E43-B046-47BC25D2B05F}" destId="{7E75DEF2-9418-4244-88D2-AB3AD7D6DE4D}" srcOrd="0" destOrd="0" presId="urn:microsoft.com/office/officeart/2005/8/layout/venn1"/>
    <dgm:cxn modelId="{16A776EA-72E7-B144-9A4A-28F4C9862FA7}" type="presParOf" srcId="{F3F0C80A-5294-7E43-B046-47BC25D2B05F}" destId="{91D58EDE-786F-E348-8BD2-65DA8C2B87C5}" srcOrd="1" destOrd="0" presId="urn:microsoft.com/office/officeart/2005/8/layout/venn1"/>
    <dgm:cxn modelId="{C6403E13-02FB-1443-8572-D1EEE69CFB1C}" type="presParOf" srcId="{F3F0C80A-5294-7E43-B046-47BC25D2B05F}" destId="{FB7123B6-6FDF-5F4D-B5A9-C5CBC9612A67}" srcOrd="2" destOrd="0" presId="urn:microsoft.com/office/officeart/2005/8/layout/venn1"/>
    <dgm:cxn modelId="{300A1E75-BE7E-2042-B222-C02952F5ACBD}" type="presParOf" srcId="{F3F0C80A-5294-7E43-B046-47BC25D2B05F}" destId="{82CF0136-2457-D644-A787-8E4582E866CD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75DEF2-9418-4244-88D2-AB3AD7D6DE4D}">
      <dsp:nvSpPr>
        <dsp:cNvPr id="0" name=""/>
        <dsp:cNvSpPr/>
      </dsp:nvSpPr>
      <dsp:spPr>
        <a:xfrm>
          <a:off x="87318" y="216679"/>
          <a:ext cx="2153860" cy="215386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ja-JP" sz="2000" kern="1200" dirty="0">
            <a:solidFill>
              <a:schemeClr val="bg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400" kern="1200">
              <a:solidFill>
                <a:schemeClr val="bg1"/>
              </a:solidFill>
            </a:rPr>
            <a:t>時裝公司</a:t>
          </a:r>
          <a:r>
            <a:rPr lang="ja-JP" altLang="en-US" sz="2000" kern="1200">
              <a:solidFill>
                <a:schemeClr val="bg1"/>
              </a:solidFill>
            </a:rPr>
            <a:t>
</a:t>
          </a:r>
          <a:endParaRPr lang="en-GB" sz="2000" kern="1200" dirty="0">
            <a:solidFill>
              <a:schemeClr val="bg1"/>
            </a:solidFill>
          </a:endParaRPr>
        </a:p>
      </dsp:txBody>
      <dsp:txXfrm>
        <a:off x="388082" y="470665"/>
        <a:ext cx="1241865" cy="1645887"/>
      </dsp:txXfrm>
    </dsp:sp>
    <dsp:sp modelId="{FB7123B6-6FDF-5F4D-B5A9-C5CBC9612A67}">
      <dsp:nvSpPr>
        <dsp:cNvPr id="0" name=""/>
        <dsp:cNvSpPr/>
      </dsp:nvSpPr>
      <dsp:spPr>
        <a:xfrm>
          <a:off x="1639650" y="216679"/>
          <a:ext cx="2153860" cy="2153860"/>
        </a:xfrm>
        <a:prstGeom prst="ellipse">
          <a:avLst/>
        </a:prstGeom>
        <a:solidFill>
          <a:schemeClr val="accent4">
            <a:alpha val="50000"/>
            <a:hueOff val="9815830"/>
            <a:satOff val="-40777"/>
            <a:lumOff val="190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800" kern="1200">
              <a:solidFill>
                <a:schemeClr val="bg1"/>
              </a:solidFill>
            </a:rPr>
            <a:t>社會</a:t>
          </a:r>
          <a:endParaRPr lang="en-GB" sz="4800" kern="1200" dirty="0">
            <a:solidFill>
              <a:schemeClr val="bg1"/>
            </a:solidFill>
          </a:endParaRPr>
        </a:p>
      </dsp:txBody>
      <dsp:txXfrm>
        <a:off x="2250880" y="470665"/>
        <a:ext cx="1241865" cy="16458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C14B3-EEE8-6549-8482-C4C3FCA537FF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F946C-F05D-8D4C-8ADF-A9512DCC4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9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63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933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57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36A0-9F24-45BF-B389-F6478DB45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8700"/>
            <a:ext cx="9144000" cy="2481263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000" spc="7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D85EF-076F-4C35-862A-BAFF685DD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4376"/>
            <a:ext cx="9144000" cy="143342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221EC-BF54-4DDD-8900-F2027CDA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3A3-10E9-421F-81BE-56E0786AB515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5AB69-7069-48FB-8925-F2BA8412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9C32A-F7A5-4E3B-A28F-09C82341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3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997B-D473-47DE-8B7B-22AB6F31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26035-4B81-4537-A22D-92C2E0DBB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2A44D-F637-4017-BAA2-77756A38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ABC0-2199-478F-BA77-33A651B6CB89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1DCE6-ED7D-417C-ABD4-41D61570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AF19A-FDAE-446A-A6B6-128F7F96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1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96D838-45E9-4D61-AA4E-92A32B579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2628900" cy="571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183D0-4392-4364-8A2D-C47A2AF7A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57199"/>
            <a:ext cx="7734300" cy="571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A36C9-28D5-4820-84F1-E4B9F4E5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30C6-DF61-47F4-B8C5-1B70E884BF06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7EDC8-558D-4646-86D9-A5424CF2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B7537-E67A-411A-BBA4-061521D3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1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99D7-1EE5-4262-9359-A0E2B733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3080"/>
            <a:ext cx="10240903" cy="12334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DA1C5-272A-45C2-A11A-E7769A27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4939"/>
            <a:ext cx="10240903" cy="395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3DA15-1EAB-4524-9BB7-8A7DA82A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B50C-7EEE-46CD-BAF7-BBC4026D959A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B93B9-7818-489D-AFFB-B6EAD27F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8D36-894E-4FCB-B8BB-84DE8994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0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4F1-5687-421F-B3DF-BA3C8DAD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930" y="1709738"/>
            <a:ext cx="9966519" cy="2852737"/>
          </a:xfrm>
        </p:spPr>
        <p:txBody>
          <a:bodyPr anchor="b">
            <a:normAutofit/>
          </a:bodyPr>
          <a:lstStyle>
            <a:lvl1pPr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BB876-5FD9-4964-BD37-6F05DAEBE3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0930" y="4976327"/>
            <a:ext cx="9966520" cy="1113323"/>
          </a:xfrm>
        </p:spPr>
        <p:txBody>
          <a:bodyPr>
            <a:normAutofit/>
          </a:bodyPr>
          <a:lstStyle>
            <a:lvl1pPr marL="0" indent="0">
              <a:buNone/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A80A-FCDD-4009-9A1F-8B548178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11C4-AE09-4254-A5E3-6DA9B099C971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A3422-56D9-4942-BC63-831AED91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4B42A-AC2C-4FD8-AD0D-BECDD384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2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DAF1-8359-4A0F-91B3-03E77C670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457200"/>
            <a:ext cx="10309745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1E3D3-6B33-4CA0-B06B-A8BB05CAB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054" y="1996141"/>
            <a:ext cx="4975746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9C334-815D-47FD-A9B5-E871E2864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96141"/>
            <a:ext cx="5181600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975F2-7A90-4820-B90F-D28E31A35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42C3-E082-4760-93B2-E209268DD00C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CFAD5-8AF8-4610-8324-85AA062E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08CC8-C46E-4A10-8A83-7A251067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0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E82B8-F9D9-4F53-A4A6-F12EB5F1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90" y="457200"/>
            <a:ext cx="9986898" cy="12334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070CA-85E9-47C7-8564-FFA1AE34B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490" y="1681163"/>
            <a:ext cx="462908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8D4B1-41B3-4BF5-9076-A16984A81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8490" y="2505075"/>
            <a:ext cx="462908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A38DC-A016-4CFD-AC19-F24A9E062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4816" y="1681163"/>
            <a:ext cx="50105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930FA-8C00-42AB-B2D1-FE4E4BDB3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4814" y="2505075"/>
            <a:ext cx="501057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8B698E-FAE5-4F2C-AE0E-4FD281E8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C950-F824-48B9-B984-CAEE265865E5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4BB6C-CAA4-4EA8-8EA1-65ADE056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B6A12-0532-47CA-B070-232141CC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42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8FA1-831E-4AD6-B0D1-BA85E67A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57200"/>
            <a:ext cx="9982199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94142-C469-4B0E-8C01-C64BA28F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3A0F-68E7-4D17-BB84-ED1BA4F6AC6B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FCE6-5C7E-438F-8D4A-21E15568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CFD88-63EA-427F-978C-B7844D1A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19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2A4F0-76A5-4852-982B-32B3B685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BC4F-EDA1-4BA2-BFF3-FE5B31CCB58B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50CFAE-4BEB-4272-A2E6-FDD9D6A0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B71B7-74B7-4CF1-8FE0-F4863CD7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4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32BE-C4E5-4F12-AB53-EBEF2B76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755" y="457200"/>
            <a:ext cx="3932237" cy="192143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E7F57-4ABF-4BA4-A892-38857A02F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130" y="987425"/>
            <a:ext cx="5707257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2E444-E5BD-443F-AB83-84D7CE0AB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8755" y="2799184"/>
            <a:ext cx="3932237" cy="30698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998A4-FD2F-4126-99C5-E2063AE0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694C-1394-4838-A564-7380835C2E77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457D3-F808-4DB2-9C9C-B185E71F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1BC9B-21D1-4D2D-B02E-C887A02C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8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3EC2-2D8C-4E8D-8CC7-96764801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66" y="68113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66AF89-5FBD-43DD-958D-A5C608AE2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34742" y="858417"/>
            <a:ext cx="5520645" cy="50026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0A545-2CE6-48C4-A725-EF68A3F1B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8966" y="228133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466B2-6FE6-4352-BBF9-84BCD946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4B19-1A00-4EDB-8425-E1827A377364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991BC-29A5-4182-BD83-9D99D288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1C78F-6633-4604-8832-8E9D2DC7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6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</a:extLst>
          </p:cNvPr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</a:extLst>
          </p:cNvPr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478F2F-4F04-4604-9005-BF0CB114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1666"/>
            <a:ext cx="9810376" cy="16594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A17D2-52AF-4B40-80A8-3E0DB855F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810376" cy="38578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2E0AA-D5B3-4BCF-BA69-209D9B335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0111" y="6409170"/>
            <a:ext cx="370239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bg1"/>
                </a:solidFill>
              </a:defRPr>
            </a:lvl1pPr>
          </a:lstStyle>
          <a:p>
            <a:fld id="{10076A27-8146-4F75-9851-A83577C6FD8A}" type="datetime2">
              <a:rPr lang="en-US" smtClean="0"/>
              <a:t>Tuesday, September 21,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A637-D86F-4FA1-985D-2D8245651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1" y="1912217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2FA4D-A931-46BA-B767-29A6FD5AA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865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6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9" r:id="rId6"/>
    <p:sldLayoutId id="2147483834" r:id="rId7"/>
    <p:sldLayoutId id="2147483835" r:id="rId8"/>
    <p:sldLayoutId id="2147483836" r:id="rId9"/>
    <p:sldLayoutId id="2147483838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8" name="Rectangle 126">
            <a:extLst>
              <a:ext uri="{FF2B5EF4-FFF2-40B4-BE49-F238E27FC236}">
                <a16:creationId xmlns:a16="http://schemas.microsoft.com/office/drawing/2014/main" id="{3698ABF1-2D7A-4C8C-A41A-0957412746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28">
            <a:extLst>
              <a:ext uri="{FF2B5EF4-FFF2-40B4-BE49-F238E27FC236}">
                <a16:creationId xmlns:a16="http://schemas.microsoft.com/office/drawing/2014/main" id="{C5E160AE-3C66-4235-84C0-BD472DE6AC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7416"/>
            <a:ext cx="12192002" cy="6892832"/>
          </a:xfrm>
          <a:prstGeom prst="rect">
            <a:avLst/>
          </a:prstGeom>
          <a:gradFill>
            <a:gsLst>
              <a:gs pos="0">
                <a:schemeClr val="accent6"/>
              </a:gs>
              <a:gs pos="95000">
                <a:schemeClr val="accent5">
                  <a:alpha val="81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Rectangle 130">
            <a:extLst>
              <a:ext uri="{FF2B5EF4-FFF2-40B4-BE49-F238E27FC236}">
                <a16:creationId xmlns:a16="http://schemas.microsoft.com/office/drawing/2014/main" id="{A39CC7EE-929B-4FA6-BA5A-86D02B7924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4" y="4369578"/>
            <a:ext cx="12192004" cy="2505838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95000">
                <a:schemeClr val="accent2">
                  <a:alpha val="63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32">
            <a:extLst>
              <a:ext uri="{FF2B5EF4-FFF2-40B4-BE49-F238E27FC236}">
                <a16:creationId xmlns:a16="http://schemas.microsoft.com/office/drawing/2014/main" id="{94BB87F2-3BE0-433A-AD90-24CE82FBFE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7191" y="-17416"/>
            <a:ext cx="11734809" cy="6892831"/>
          </a:xfrm>
          <a:prstGeom prst="rect">
            <a:avLst/>
          </a:prstGeom>
          <a:gradFill>
            <a:gsLst>
              <a:gs pos="22000">
                <a:schemeClr val="accent2">
                  <a:alpha val="43000"/>
                </a:schemeClr>
              </a:gs>
              <a:gs pos="99000">
                <a:schemeClr val="accent5">
                  <a:alpha val="33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34">
            <a:extLst>
              <a:ext uri="{FF2B5EF4-FFF2-40B4-BE49-F238E27FC236}">
                <a16:creationId xmlns:a16="http://schemas.microsoft.com/office/drawing/2014/main" id="{366B6A15-54B2-4DFA-B2EF-ED937D8CC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417086">
            <a:off x="5496703" y="1105097"/>
            <a:ext cx="5005754" cy="5005754"/>
          </a:xfrm>
          <a:prstGeom prst="ellipse">
            <a:avLst/>
          </a:prstGeom>
          <a:gradFill>
            <a:gsLst>
              <a:gs pos="31000">
                <a:schemeClr val="accent6">
                  <a:lumMod val="75000"/>
                  <a:alpha val="0"/>
                </a:schemeClr>
              </a:gs>
              <a:gs pos="85000">
                <a:schemeClr val="accent6">
                  <a:alpha val="37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72E67F06-E526-EC46-BCF8-1026BE82A690}"/>
              </a:ext>
            </a:extLst>
          </p:cNvPr>
          <p:cNvSpPr txBox="1">
            <a:spLocks/>
          </p:cNvSpPr>
          <p:nvPr/>
        </p:nvSpPr>
        <p:spPr>
          <a:xfrm>
            <a:off x="1307848" y="1563865"/>
            <a:ext cx="5314122" cy="12439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b="1" cap="all" spc="600" dirty="0" smtClean="0">
                <a:solidFill>
                  <a:schemeClr val="bg1"/>
                </a:solidFill>
              </a:rPr>
              <a:t>第十章</a:t>
            </a:r>
            <a:endParaRPr lang="en-US" b="1" cap="all" spc="600" dirty="0">
              <a:solidFill>
                <a:schemeClr val="bg1"/>
              </a:solidFill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A60DA6D8-1AE1-42F8-808F-E247404A44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935529" y="-1495746"/>
            <a:ext cx="4739543" cy="7696200"/>
          </a:xfrm>
          <a:prstGeom prst="rect">
            <a:avLst/>
          </a:prstGeom>
          <a:gradFill>
            <a:gsLst>
              <a:gs pos="5200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6">
                  <a:alpha val="2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225A280-2775-0C4A-A059-69C41FA19961}"/>
              </a:ext>
            </a:extLst>
          </p:cNvPr>
          <p:cNvSpPr txBox="1">
            <a:spLocks/>
          </p:cNvSpPr>
          <p:nvPr/>
        </p:nvSpPr>
        <p:spPr>
          <a:xfrm>
            <a:off x="1307848" y="4269326"/>
            <a:ext cx="8253011" cy="353140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i="0" kern="1200" cap="all" spc="7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ja-JP" altLang="en-US" dirty="0" smtClean="0">
                <a:solidFill>
                  <a:schemeClr val="bg1"/>
                </a:solidFill>
              </a:rPr>
              <a:t>消費者</a:t>
            </a:r>
            <a:r>
              <a:rPr lang="zh-TW" altLang="en-US" dirty="0" smtClean="0">
                <a:solidFill>
                  <a:schemeClr val="bg1"/>
                </a:solidFill>
              </a:rPr>
              <a:t>為了</a:t>
            </a:r>
            <a:r>
              <a:rPr lang="ja-JP" altLang="en-US" dirty="0" smtClean="0">
                <a:solidFill>
                  <a:schemeClr val="bg1"/>
                </a:solidFill>
              </a:rPr>
              <a:t>價值</a:t>
            </a:r>
            <a:r>
              <a:rPr lang="zh-TW" altLang="en-US" dirty="0" smtClean="0">
                <a:solidFill>
                  <a:schemeClr val="bg1"/>
                </a:solidFill>
              </a:rPr>
              <a:t>作出</a:t>
            </a:r>
            <a:r>
              <a:rPr lang="ja-JP" altLang="en-US" dirty="0" smtClean="0">
                <a:solidFill>
                  <a:schemeClr val="bg1"/>
                </a:solidFill>
              </a:rPr>
              <a:t>的</a:t>
            </a:r>
            <a:r>
              <a:rPr lang="ja-JP" altLang="en-US" dirty="0">
                <a:solidFill>
                  <a:schemeClr val="bg1"/>
                </a:solidFill>
              </a:rPr>
              <a:t>選擇</a:t>
            </a:r>
            <a:r>
              <a:rPr lang="en-US" dirty="0">
                <a:solidFill>
                  <a:schemeClr val="bg1"/>
                </a:solidFill>
              </a:rPr>
              <a:t>II</a:t>
            </a:r>
          </a:p>
        </p:txBody>
      </p:sp>
    </p:spTree>
    <p:extLst>
      <p:ext uri="{BB962C8B-B14F-4D97-AF65-F5344CB8AC3E}">
        <p14:creationId xmlns:p14="http://schemas.microsoft.com/office/powerpoint/2010/main" val="207051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74398D-DF00-6947-AF2D-51134E981C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"/>
            <a:ext cx="12191980" cy="6857571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19FDB4D-987D-4C87-A179-9D4616AB24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9931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30000"/>
                </a:schemeClr>
              </a:gs>
              <a:gs pos="80000">
                <a:schemeClr val="tx1">
                  <a:alpha val="15000"/>
                </a:schemeClr>
              </a:gs>
              <a:gs pos="0">
                <a:schemeClr val="tx1">
                  <a:alpha val="0"/>
                </a:schemeClr>
              </a:gs>
              <a:gs pos="20000">
                <a:schemeClr val="tx1">
                  <a:alpha val="1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533" y="1245746"/>
            <a:ext cx="8952932" cy="3043213"/>
          </a:xfrm>
        </p:spPr>
        <p:txBody>
          <a:bodyPr anchor="b">
            <a:normAutofit/>
          </a:bodyPr>
          <a:lstStyle/>
          <a:p>
            <a:r>
              <a:rPr lang="ja-JP" altLang="en-US" dirty="0">
                <a:solidFill>
                  <a:schemeClr val="bg1"/>
                </a:solidFill>
                <a:cs typeface="Arial"/>
              </a:rPr>
              <a:t>公平貿易與時裝</a:t>
            </a:r>
            <a:r>
              <a:rPr lang="ja-JP" altLang="en-US" dirty="0" smtClean="0">
                <a:solidFill>
                  <a:schemeClr val="bg1"/>
                </a:solidFill>
                <a:cs typeface="Arial"/>
              </a:rPr>
              <a:t>中的</a:t>
            </a:r>
            <a:r>
              <a:rPr lang="zh-TW" altLang="en-US" dirty="0" smtClean="0">
                <a:solidFill>
                  <a:schemeClr val="bg1"/>
                </a:solidFill>
                <a:cs typeface="Arial"/>
              </a:rPr>
              <a:t>道德</a:t>
            </a:r>
            <a:r>
              <a:rPr lang="ja-JP" altLang="en-US" dirty="0">
                <a:solidFill>
                  <a:schemeClr val="bg1"/>
                </a:solidFill>
                <a:cs typeface="Arial"/>
              </a:rPr>
              <a:t>
</a:t>
            </a:r>
            <a:endParaRPr lang="en-US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CD7285-9D67-AC4D-9041-176C13A4C8A2}"/>
              </a:ext>
            </a:extLst>
          </p:cNvPr>
          <p:cNvSpPr/>
          <p:nvPr/>
        </p:nvSpPr>
        <p:spPr>
          <a:xfrm>
            <a:off x="7044908" y="6533979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zh-TW" altLang="en-US" sz="800" i="1" dirty="0">
                <a:solidFill>
                  <a:schemeClr val="bg1"/>
                </a:solidFill>
              </a:rPr>
              <a:t>免版稅圖片來自</a:t>
            </a:r>
            <a:r>
              <a:rPr lang="en-US" altLang="zh-TW" sz="800" i="1" dirty="0">
                <a:solidFill>
                  <a:schemeClr val="bg1"/>
                </a:solidFill>
              </a:rPr>
              <a:t>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916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32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8D8088-9A5E-3547-AA0E-DA793A7079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4" name="Rectangle 34">
            <a:extLst>
              <a:ext uri="{FF2B5EF4-FFF2-40B4-BE49-F238E27FC236}">
                <a16:creationId xmlns:a16="http://schemas.microsoft.com/office/drawing/2014/main" id="{54F04D94-5D02-443B-801E-0CAC1D4EBF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6400372"/>
            <a:ext cx="12192000" cy="456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36">
            <a:extLst>
              <a:ext uri="{FF2B5EF4-FFF2-40B4-BE49-F238E27FC236}">
                <a16:creationId xmlns:a16="http://schemas.microsoft.com/office/drawing/2014/main" id="{F57DA40C-10B8-4678-8433-AA03ED65E9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741" y="763327"/>
            <a:ext cx="11124512" cy="4062547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>
                <a:solidFill>
                  <a:schemeClr val="bg1"/>
                </a:solidFill>
                <a:cs typeface="Arial"/>
              </a:rPr>
              <a:t>什麼是公平貿易？</a:t>
            </a:r>
            <a:br>
              <a:rPr lang="ja-JP" altLang="en-US">
                <a:solidFill>
                  <a:schemeClr val="bg1"/>
                </a:solidFill>
                <a:cs typeface="Arial"/>
              </a:rPr>
            </a:br>
            <a:r>
              <a:rPr lang="ja-JP" altLang="en-US">
                <a:solidFill>
                  <a:schemeClr val="bg1"/>
                </a:solidFill>
                <a:cs typeface="Arial"/>
              </a:rPr>
              <a:t/>
            </a:r>
            <a:br>
              <a:rPr lang="ja-JP" altLang="en-US">
                <a:solidFill>
                  <a:schemeClr val="bg1"/>
                </a:solidFill>
                <a:cs typeface="Arial"/>
              </a:rPr>
            </a:br>
            <a:r>
              <a:rPr lang="ja-JP" altLang="en-US">
                <a:solidFill>
                  <a:schemeClr val="bg1"/>
                </a:solidFill>
                <a:cs typeface="Arial"/>
              </a:rPr>
              <a:t>為什麼我們為它付出更多？
</a:t>
            </a:r>
            <a:endParaRPr lang="en-US" dirty="0">
              <a:solidFill>
                <a:schemeClr val="bg1"/>
              </a:solidFill>
              <a:highlight>
                <a:srgbClr val="FFFFFF"/>
              </a:highlight>
              <a:cs typeface="Arial"/>
            </a:endParaRPr>
          </a:p>
        </p:txBody>
      </p:sp>
      <p:sp>
        <p:nvSpPr>
          <p:cNvPr id="46" name="Rectangle 38">
            <a:extLst>
              <a:ext uri="{FF2B5EF4-FFF2-40B4-BE49-F238E27FC236}">
                <a16:creationId xmlns:a16="http://schemas.microsoft.com/office/drawing/2014/main" id="{6FF3D9AA-2746-40BA-A174-3C45EA458C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0">
            <a:extLst>
              <a:ext uri="{FF2B5EF4-FFF2-40B4-BE49-F238E27FC236}">
                <a16:creationId xmlns:a16="http://schemas.microsoft.com/office/drawing/2014/main" id="{30BF160C-EC5F-45F5-9B8D-197AFA37BB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D996CA-FDE0-014E-BB7C-E9299095AB00}"/>
              </a:ext>
            </a:extLst>
          </p:cNvPr>
          <p:cNvSpPr/>
          <p:nvPr/>
        </p:nvSpPr>
        <p:spPr>
          <a:xfrm>
            <a:off x="7044908" y="6533979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zh-TW" altLang="en-US" sz="800" i="1" dirty="0">
                <a:solidFill>
                  <a:schemeClr val="bg1"/>
                </a:solidFill>
              </a:rPr>
              <a:t>免版稅圖片來自</a:t>
            </a:r>
            <a:r>
              <a:rPr lang="en-US" altLang="zh-TW" sz="800" i="1" dirty="0">
                <a:solidFill>
                  <a:schemeClr val="bg1"/>
                </a:solidFill>
              </a:rPr>
              <a:t>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182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D896123-1B32-4CB1-B2ED-E34BBC26B4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2688C8-93AF-6744-8EEF-BA468E6102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145F121-7DB3-4C20-B960-333CE2967F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3666683"/>
            <a:ext cx="12188952" cy="3191317"/>
          </a:xfrm>
          <a:prstGeom prst="rect">
            <a:avLst/>
          </a:prstGeom>
          <a:gradFill>
            <a:gsLst>
              <a:gs pos="42000">
                <a:schemeClr val="tx1">
                  <a:alpha val="23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888" y="1136662"/>
            <a:ext cx="10518562" cy="3850276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ja-JP" altLang="en-US" sz="3200" dirty="0">
                <a:solidFill>
                  <a:schemeClr val="bg1"/>
                </a:solidFill>
                <a:cs typeface="Arial"/>
              </a:rPr>
              <a:t>公平貿易是一個將道德和商業混為一談的概念</a:t>
            </a:r>
            <a:r>
              <a:rPr lang="en-US" altLang="ja-JP" sz="3200" dirty="0">
                <a:solidFill>
                  <a:schemeClr val="bg1"/>
                </a:solidFill>
                <a:cs typeface="Arial"/>
              </a:rPr>
              <a:t>;</a:t>
            </a:r>
            <a:br>
              <a:rPr lang="en-US" altLang="ja-JP" sz="3200" dirty="0">
                <a:solidFill>
                  <a:schemeClr val="bg1"/>
                </a:solidFill>
                <a:cs typeface="Arial"/>
              </a:rPr>
            </a:br>
            <a:r>
              <a:rPr lang="en-US" altLang="ja-JP" sz="3200" dirty="0">
                <a:solidFill>
                  <a:schemeClr val="bg1"/>
                </a:solidFill>
                <a:cs typeface="Arial"/>
              </a:rPr>
              <a:t/>
            </a:r>
            <a:br>
              <a:rPr lang="en-US" altLang="ja-JP" sz="3200" dirty="0">
                <a:solidFill>
                  <a:schemeClr val="bg1"/>
                </a:solidFill>
                <a:cs typeface="Arial"/>
              </a:rPr>
            </a:br>
            <a:r>
              <a:rPr lang="ja-JP" altLang="en-US" sz="3200" dirty="0">
                <a:solidFill>
                  <a:schemeClr val="bg1"/>
                </a:solidFill>
                <a:cs typeface="Arial"/>
              </a:rPr>
              <a:t>它要求棉花、羊毛、咖啡和蘋果等商品的生產者為他們的商品支付 </a:t>
            </a:r>
            <a:r>
              <a:rPr lang="en-US" altLang="ja-JP" sz="3200" dirty="0">
                <a:solidFill>
                  <a:schemeClr val="bg1"/>
                </a:solidFill>
                <a:cs typeface="Arial"/>
              </a:rPr>
              <a:t>"</a:t>
            </a:r>
            <a:r>
              <a:rPr lang="ja-JP" altLang="en-US" sz="3200" dirty="0">
                <a:solidFill>
                  <a:schemeClr val="bg1"/>
                </a:solidFill>
                <a:cs typeface="Arial"/>
              </a:rPr>
              <a:t>公平</a:t>
            </a:r>
            <a:r>
              <a:rPr lang="en-US" altLang="ja-JP" sz="3200" dirty="0">
                <a:solidFill>
                  <a:schemeClr val="bg1"/>
                </a:solidFill>
                <a:cs typeface="Arial"/>
              </a:rPr>
              <a:t>" </a:t>
            </a:r>
            <a:r>
              <a:rPr lang="ja-JP" altLang="en-US" sz="3200" dirty="0">
                <a:solidFill>
                  <a:schemeClr val="bg1"/>
                </a:solidFill>
                <a:cs typeface="Arial"/>
              </a:rPr>
              <a:t>的價格。</a:t>
            </a:r>
            <a:br>
              <a:rPr lang="ja-JP" altLang="en-US" sz="3200" dirty="0">
                <a:solidFill>
                  <a:schemeClr val="bg1"/>
                </a:solidFill>
                <a:cs typeface="Arial"/>
              </a:rPr>
            </a:br>
            <a:r>
              <a:rPr lang="ja-JP" altLang="en-US" sz="3200" dirty="0">
                <a:solidFill>
                  <a:schemeClr val="bg1"/>
                </a:solidFill>
                <a:cs typeface="Arial"/>
              </a:rPr>
              <a:t/>
            </a:r>
            <a:br>
              <a:rPr lang="ja-JP" altLang="en-US" sz="3200" dirty="0">
                <a:solidFill>
                  <a:schemeClr val="bg1"/>
                </a:solidFill>
                <a:cs typeface="Arial"/>
              </a:rPr>
            </a:br>
            <a:r>
              <a:rPr lang="ja-JP" altLang="en-US" sz="3200" dirty="0">
                <a:solidFill>
                  <a:schemeClr val="bg1"/>
                </a:solidFill>
                <a:cs typeface="Arial"/>
              </a:rPr>
              <a:t>而不是市場允許的</a:t>
            </a:r>
            <a:r>
              <a:rPr lang="ja-JP" altLang="en-US" sz="3200" dirty="0" smtClean="0">
                <a:solidFill>
                  <a:schemeClr val="bg1"/>
                </a:solidFill>
                <a:cs typeface="Arial"/>
              </a:rPr>
              <a:t>最</a:t>
            </a:r>
            <a:r>
              <a:rPr lang="zh-TW" altLang="en-US" sz="3200" dirty="0" smtClean="0">
                <a:solidFill>
                  <a:schemeClr val="bg1"/>
                </a:solidFill>
                <a:cs typeface="Arial"/>
              </a:rPr>
              <a:t>低</a:t>
            </a:r>
            <a:r>
              <a:rPr lang="ja-JP" altLang="en-US" sz="3200" dirty="0" smtClean="0">
                <a:solidFill>
                  <a:schemeClr val="bg1"/>
                </a:solidFill>
                <a:cs typeface="Arial"/>
              </a:rPr>
              <a:t>價格</a:t>
            </a:r>
            <a:r>
              <a:rPr lang="ja-JP" altLang="en-US" sz="3200" dirty="0">
                <a:solidFill>
                  <a:schemeClr val="bg1"/>
                </a:solidFill>
                <a:cs typeface="Arial"/>
              </a:rPr>
              <a:t>
</a:t>
            </a:r>
            <a:endParaRPr lang="en-US" sz="32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26DCAD-0A70-C041-9280-D384BEDADDC6}"/>
              </a:ext>
            </a:extLst>
          </p:cNvPr>
          <p:cNvSpPr/>
          <p:nvPr/>
        </p:nvSpPr>
        <p:spPr>
          <a:xfrm>
            <a:off x="7010293" y="4170979"/>
            <a:ext cx="1612173" cy="377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b="1" dirty="0">
                <a:solidFill>
                  <a:schemeClr val="bg1"/>
                </a:solidFill>
              </a:rPr>
              <a:t>(</a:t>
            </a:r>
            <a:r>
              <a:rPr lang="en-US" b="1" dirty="0" err="1">
                <a:solidFill>
                  <a:schemeClr val="bg1"/>
                </a:solidFill>
              </a:rPr>
              <a:t>Hillery</a:t>
            </a:r>
            <a:r>
              <a:rPr lang="en-US" b="1" dirty="0">
                <a:solidFill>
                  <a:schemeClr val="bg1"/>
                </a:solidFill>
              </a:rPr>
              <a:t>, 2009)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66B545-AE7F-964C-A9C0-1EE54AD0E321}"/>
              </a:ext>
            </a:extLst>
          </p:cNvPr>
          <p:cNvSpPr/>
          <p:nvPr/>
        </p:nvSpPr>
        <p:spPr>
          <a:xfrm>
            <a:off x="723793" y="6503628"/>
            <a:ext cx="58560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i="1" dirty="0" err="1">
                <a:solidFill>
                  <a:schemeClr val="bg1"/>
                </a:solidFill>
              </a:rPr>
              <a:t>資料來源</a:t>
            </a:r>
            <a:r>
              <a:rPr lang="en-US" sz="1000" i="1" dirty="0">
                <a:solidFill>
                  <a:schemeClr val="bg1"/>
                </a:solidFill>
              </a:rPr>
              <a:t>: </a:t>
            </a:r>
            <a:r>
              <a:rPr lang="en-GB" sz="1000" i="1" dirty="0" err="1">
                <a:solidFill>
                  <a:schemeClr val="bg1"/>
                </a:solidFill>
              </a:rPr>
              <a:t>Paulins</a:t>
            </a:r>
            <a:r>
              <a:rPr lang="en-GB" sz="1000" i="1" dirty="0">
                <a:solidFill>
                  <a:schemeClr val="bg1"/>
                </a:solidFill>
              </a:rPr>
              <a:t>, V. A., &amp; </a:t>
            </a:r>
            <a:r>
              <a:rPr lang="en-GB" sz="1000" i="1" dirty="0" err="1">
                <a:solidFill>
                  <a:schemeClr val="bg1"/>
                </a:solidFill>
              </a:rPr>
              <a:t>Hillery</a:t>
            </a:r>
            <a:r>
              <a:rPr lang="en-GB" sz="1000" i="1" dirty="0">
                <a:solidFill>
                  <a:schemeClr val="bg1"/>
                </a:solidFill>
              </a:rPr>
              <a:t>, J. L. (2009). Ethics in the fashion industry. Fairchild Publications.</a:t>
            </a:r>
            <a:endParaRPr lang="en-US" sz="1000" i="1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7DE2F1-7D2E-D84A-8E31-1BE80A6E9337}"/>
              </a:ext>
            </a:extLst>
          </p:cNvPr>
          <p:cNvSpPr/>
          <p:nvPr/>
        </p:nvSpPr>
        <p:spPr>
          <a:xfrm>
            <a:off x="7044908" y="6533979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zh-TW" altLang="en-US" sz="800" i="1" dirty="0">
                <a:solidFill>
                  <a:schemeClr val="bg1"/>
                </a:solidFill>
              </a:rPr>
              <a:t>免版稅圖片來自</a:t>
            </a:r>
            <a:r>
              <a:rPr lang="en-US" altLang="zh-TW" sz="800" i="1" dirty="0">
                <a:solidFill>
                  <a:schemeClr val="bg1"/>
                </a:solidFill>
              </a:rPr>
              <a:t>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425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2611" y="672651"/>
            <a:ext cx="8952932" cy="3043213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 smtClean="0">
                <a:cs typeface="Arial"/>
              </a:rPr>
              <a:t>時</a:t>
            </a:r>
            <a:r>
              <a:rPr lang="zh-TW" altLang="en-US" dirty="0" smtClean="0">
                <a:cs typeface="Arial"/>
              </a:rPr>
              <a:t>裝</a:t>
            </a:r>
            <a:r>
              <a:rPr lang="ja-JP" altLang="en-US" dirty="0" smtClean="0">
                <a:cs typeface="Arial"/>
              </a:rPr>
              <a:t>與</a:t>
            </a:r>
            <a:r>
              <a:rPr lang="ja-JP" altLang="en-US" dirty="0">
                <a:cs typeface="Arial"/>
              </a:rPr>
              <a:t>公平貿易
</a:t>
            </a:r>
            <a:endParaRPr lang="en-US" dirty="0">
              <a:cs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5B537B-DF23-3D4B-AFD7-F67EF7599CEE}"/>
              </a:ext>
            </a:extLst>
          </p:cNvPr>
          <p:cNvSpPr/>
          <p:nvPr/>
        </p:nvSpPr>
        <p:spPr>
          <a:xfrm>
            <a:off x="681726" y="3259870"/>
            <a:ext cx="11139085" cy="14659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ja-JP" altLang="en-US" dirty="0" smtClean="0"/>
              <a:t>時</a:t>
            </a:r>
            <a:r>
              <a:rPr lang="zh-TW" altLang="en-US" dirty="0" smtClean="0"/>
              <a:t>裝</a:t>
            </a:r>
            <a:r>
              <a:rPr lang="ja-JP" altLang="en-US" dirty="0" smtClean="0"/>
              <a:t>公司</a:t>
            </a:r>
            <a:r>
              <a:rPr lang="ja-JP" altLang="en-US" dirty="0"/>
              <a:t>與社會之間的平衡
社會和環境責任
特別是有關小規模農民</a:t>
            </a:r>
            <a:r>
              <a:rPr lang="en-US" altLang="ja-JP" dirty="0"/>
              <a:t>/</a:t>
            </a:r>
            <a:r>
              <a:rPr lang="ja-JP" altLang="en-US" dirty="0"/>
              <a:t>生產者的需要和關切
核心問題，如公平價格、體面的工作條件和對當地社區的支援
發展中經濟體或國家的農民和工人的公平商業條件</a:t>
            </a:r>
            <a:endParaRPr lang="en-US" altLang="ja-JP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US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b="1" dirty="0"/>
              <a:t>(Rinaldi &amp; Testa, 2015)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0DD83E-F765-B449-BE96-647C3B64B6EC}"/>
              </a:ext>
            </a:extLst>
          </p:cNvPr>
          <p:cNvSpPr/>
          <p:nvPr/>
        </p:nvSpPr>
        <p:spPr>
          <a:xfrm>
            <a:off x="706454" y="6481853"/>
            <a:ext cx="87751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i="1" dirty="0" err="1">
                <a:solidFill>
                  <a:schemeClr val="bg1"/>
                </a:solidFill>
              </a:rPr>
              <a:t>資料來源</a:t>
            </a:r>
            <a:r>
              <a:rPr lang="en-US" sz="1000" i="1" dirty="0">
                <a:solidFill>
                  <a:schemeClr val="bg1"/>
                </a:solidFill>
              </a:rPr>
              <a:t>:  </a:t>
            </a:r>
            <a:r>
              <a:rPr lang="en-GB" sz="1000" dirty="0">
                <a:solidFill>
                  <a:schemeClr val="bg1"/>
                </a:solidFill>
              </a:rPr>
              <a:t>Rinaldi, F. R., &amp; Testa, S. (2015). </a:t>
            </a:r>
            <a:r>
              <a:rPr lang="en-GB" sz="1000" i="1" dirty="0">
                <a:solidFill>
                  <a:schemeClr val="bg1"/>
                </a:solidFill>
              </a:rPr>
              <a:t>The responsible fashion company: integrating ethics and aesthetics in the value chain</a:t>
            </a:r>
            <a:r>
              <a:rPr lang="en-GB" sz="1000" dirty="0">
                <a:solidFill>
                  <a:schemeClr val="bg1"/>
                </a:solidFill>
              </a:rPr>
              <a:t>. Greenleaf Publishing.</a:t>
            </a:r>
            <a:endParaRPr lang="en-US" sz="1000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BD01D09-5D15-4145-A2E8-477424E4AB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3388280"/>
              </p:ext>
            </p:extLst>
          </p:nvPr>
        </p:nvGraphicFramePr>
        <p:xfrm>
          <a:off x="7575128" y="1633634"/>
          <a:ext cx="3880829" cy="2587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0072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6454" y="-903479"/>
            <a:ext cx="10007162" cy="3043213"/>
          </a:xfrm>
        </p:spPr>
        <p:txBody>
          <a:bodyPr anchor="b">
            <a:normAutofit/>
          </a:bodyPr>
          <a:lstStyle/>
          <a:p>
            <a:pPr algn="l"/>
            <a:r>
              <a:rPr lang="zh-TW" altLang="en-US" dirty="0" smtClean="0">
                <a:cs typeface="Arial"/>
              </a:rPr>
              <a:t>世界公平貿易組織（</a:t>
            </a:r>
            <a:r>
              <a:rPr lang="en-US" dirty="0" smtClean="0">
                <a:cs typeface="Arial"/>
              </a:rPr>
              <a:t>WFTO</a:t>
            </a:r>
            <a:r>
              <a:rPr lang="zh-TW" altLang="en-US" dirty="0" smtClean="0">
                <a:cs typeface="Arial"/>
              </a:rPr>
              <a:t>）</a:t>
            </a:r>
            <a:r>
              <a:rPr lang="ja-JP" altLang="en-US" dirty="0" smtClean="0">
                <a:cs typeface="Arial"/>
              </a:rPr>
              <a:t>的</a:t>
            </a:r>
            <a:r>
              <a:rPr lang="en-US" altLang="ja-JP" dirty="0">
                <a:cs typeface="Arial"/>
              </a:rPr>
              <a:t>10</a:t>
            </a:r>
            <a:r>
              <a:rPr lang="ja-JP" altLang="en-US" dirty="0">
                <a:cs typeface="Arial"/>
              </a:rPr>
              <a:t>項公平貿易</a:t>
            </a:r>
            <a:r>
              <a:rPr lang="ja-JP" altLang="en-US" dirty="0" smtClean="0">
                <a:cs typeface="Arial"/>
              </a:rPr>
              <a:t>原則</a:t>
            </a:r>
            <a:r>
              <a:rPr lang="ja-JP" altLang="en-US" dirty="0">
                <a:cs typeface="Arial"/>
              </a:rPr>
              <a:t>
</a:t>
            </a:r>
            <a:endParaRPr lang="en-US" baseline="30000" dirty="0">
              <a:cs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5B537B-DF23-3D4B-AFD7-F67EF7599CEE}"/>
              </a:ext>
            </a:extLst>
          </p:cNvPr>
          <p:cNvSpPr/>
          <p:nvPr/>
        </p:nvSpPr>
        <p:spPr>
          <a:xfrm>
            <a:off x="7360653" y="1895931"/>
            <a:ext cx="4391063" cy="3382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ja-JP" altLang="en-US" sz="1600" dirty="0"/>
              <a:t>為經濟上處於不利地位的生產者創造機會
透明度和問責制
公平交易行為
支付公平價格
</a:t>
            </a:r>
            <a:r>
              <a:rPr lang="ja-JP" altLang="en-US" sz="1600" dirty="0" smtClean="0"/>
              <a:t>確保</a:t>
            </a:r>
            <a:r>
              <a:rPr lang="zh-TW" altLang="en-US" sz="1600" dirty="0" smtClean="0"/>
              <a:t>沒有</a:t>
            </a:r>
            <a:r>
              <a:rPr lang="ja-JP" altLang="en-US" sz="1600" dirty="0" smtClean="0"/>
              <a:t>童工</a:t>
            </a:r>
            <a:r>
              <a:rPr lang="ja-JP" altLang="en-US" sz="1600" dirty="0"/>
              <a:t>和強迫勞動
對不歧視、兩性</a:t>
            </a:r>
            <a:r>
              <a:rPr lang="ja-JP" altLang="en-US" sz="1600" dirty="0" smtClean="0"/>
              <a:t>平等</a:t>
            </a:r>
            <a:r>
              <a:rPr lang="zh-TW" altLang="en-US" sz="1600" dirty="0" smtClean="0"/>
              <a:t>、</a:t>
            </a:r>
            <a:r>
              <a:rPr lang="ja-JP" altLang="en-US" sz="1600" dirty="0" smtClean="0"/>
              <a:t>婦女</a:t>
            </a:r>
            <a:r>
              <a:rPr lang="ja-JP" altLang="en-US" sz="1600" dirty="0"/>
              <a:t>經濟賦權和結社自由的承諾
確保良好的工作條件
提供</a:t>
            </a:r>
            <a:r>
              <a:rPr lang="ja-JP" altLang="en-US" sz="1600" dirty="0" smtClean="0"/>
              <a:t>能力</a:t>
            </a:r>
            <a:r>
              <a:rPr lang="zh-TW" altLang="en-US" sz="1600" dirty="0" smtClean="0"/>
              <a:t>提升</a:t>
            </a:r>
            <a:r>
              <a:rPr lang="ja-JP" altLang="en-US" sz="1600" dirty="0"/>
              <a:t>
促進公平貿易
尊重環境</a:t>
            </a:r>
            <a:endParaRPr lang="en-GB" sz="1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0DD83E-F765-B449-BE96-647C3B64B6EC}"/>
              </a:ext>
            </a:extLst>
          </p:cNvPr>
          <p:cNvSpPr/>
          <p:nvPr/>
        </p:nvSpPr>
        <p:spPr>
          <a:xfrm>
            <a:off x="706454" y="6481853"/>
            <a:ext cx="171713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000" dirty="0" smtClean="0">
                <a:solidFill>
                  <a:schemeClr val="bg1"/>
                </a:solidFill>
              </a:rPr>
              <a:t>WFTO:</a:t>
            </a:r>
            <a:r>
              <a:rPr lang="zh-TW" altLang="en-US" sz="1000" dirty="0" smtClean="0">
                <a:solidFill>
                  <a:schemeClr val="bg1"/>
                </a:solidFill>
              </a:rPr>
              <a:t>：世界公平貿易組織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2050" name="Picture 2" descr="ten fair trade principles from the world fair trade organisation">
            <a:extLst>
              <a:ext uri="{FF2B5EF4-FFF2-40B4-BE49-F238E27FC236}">
                <a16:creationId xmlns:a16="http://schemas.microsoft.com/office/drawing/2014/main" id="{D28592BD-D907-EC43-804C-DFB44CA2F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338" y="2139734"/>
            <a:ext cx="5570451" cy="414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C106CA-8D54-604C-83F2-40AB79031AE5}"/>
              </a:ext>
            </a:extLst>
          </p:cNvPr>
          <p:cNvSpPr/>
          <p:nvPr/>
        </p:nvSpPr>
        <p:spPr>
          <a:xfrm>
            <a:off x="8086112" y="6523149"/>
            <a:ext cx="410588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err="1">
                <a:solidFill>
                  <a:schemeClr val="bg1"/>
                </a:solidFill>
              </a:rPr>
              <a:t>資料來源</a:t>
            </a:r>
            <a:r>
              <a:rPr lang="en-US" sz="1000" i="1" dirty="0">
                <a:solidFill>
                  <a:schemeClr val="bg1"/>
                </a:solidFill>
              </a:rPr>
              <a:t>: </a:t>
            </a:r>
            <a:r>
              <a:rPr lang="en-US" sz="1000" i="1" dirty="0" smtClean="0">
                <a:solidFill>
                  <a:schemeClr val="bg1"/>
                </a:solidFill>
              </a:rPr>
              <a:t> </a:t>
            </a:r>
            <a:r>
              <a:rPr lang="en-HK" altLang="zh-TW" sz="1000" dirty="0" smtClean="0">
                <a:solidFill>
                  <a:schemeClr val="bg1"/>
                </a:solidFill>
              </a:rPr>
              <a:t>Fair </a:t>
            </a:r>
            <a:r>
              <a:rPr lang="en-HK" altLang="zh-TW" sz="1000" dirty="0">
                <a:solidFill>
                  <a:schemeClr val="bg1"/>
                </a:solidFill>
              </a:rPr>
              <a:t>Trade Association of Australia and New </a:t>
            </a:r>
            <a:r>
              <a:rPr lang="en-HK" altLang="zh-TW" sz="1000" dirty="0" smtClean="0">
                <a:solidFill>
                  <a:schemeClr val="bg1"/>
                </a:solidFill>
              </a:rPr>
              <a:t>Zealand</a:t>
            </a:r>
            <a:endParaRPr lang="en-HK" altLang="zh-TW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135878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333</Words>
  <Application>Microsoft Office PowerPoint</Application>
  <PresentationFormat>寬螢幕</PresentationFormat>
  <Paragraphs>25</Paragraphs>
  <Slides>6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1" baseType="lpstr">
      <vt:lpstr>Avenir Next LT Pro</vt:lpstr>
      <vt:lpstr>Avenir Next LT Pro Light</vt:lpstr>
      <vt:lpstr>Arial</vt:lpstr>
      <vt:lpstr>Calibri</vt:lpstr>
      <vt:lpstr>GradientRiseVTI</vt:lpstr>
      <vt:lpstr>PowerPoint 簡報</vt:lpstr>
      <vt:lpstr>公平貿易與時裝中的道德
</vt:lpstr>
      <vt:lpstr>什麼是公平貿易？  為什麼我們為它付出更多？
</vt:lpstr>
      <vt:lpstr>公平貿易是一個將道德和商業混為一談的概念;  它要求棉花、羊毛、咖啡和蘋果等商品的生產者為他們的商品支付 "公平" 的價格。  而不是市場允許的最低價格
</vt:lpstr>
      <vt:lpstr>時裝與公平貿易
</vt:lpstr>
      <vt:lpstr>世界公平貿易組織（WFTO）的10項公平貿易原則
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POON, Suk-mei Cindy</cp:lastModifiedBy>
  <cp:revision>16</cp:revision>
  <dcterms:created xsi:type="dcterms:W3CDTF">2020-09-28T08:43:38Z</dcterms:created>
  <dcterms:modified xsi:type="dcterms:W3CDTF">2021-09-21T03:21:05Z</dcterms:modified>
</cp:coreProperties>
</file>